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</p:sldMasterIdLst>
  <p:notesMasterIdLst>
    <p:notesMasterId r:id="rId14"/>
  </p:notesMasterIdLst>
  <p:sldIdLst>
    <p:sldId id="256" r:id="rId3"/>
    <p:sldId id="571" r:id="rId4"/>
    <p:sldId id="572" r:id="rId5"/>
    <p:sldId id="573" r:id="rId6"/>
    <p:sldId id="574" r:id="rId7"/>
    <p:sldId id="575" r:id="rId8"/>
    <p:sldId id="576" r:id="rId9"/>
    <p:sldId id="577" r:id="rId10"/>
    <p:sldId id="579" r:id="rId11"/>
    <p:sldId id="578" r:id="rId12"/>
    <p:sldId id="536" r:id="rId13"/>
  </p:sldIdLst>
  <p:sldSz cx="12192000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2" userDrawn="1">
          <p15:clr>
            <a:srgbClr val="A4A3A4"/>
          </p15:clr>
        </p15:guide>
        <p15:guide id="2" pos="312" userDrawn="1">
          <p15:clr>
            <a:srgbClr val="A4A3A4"/>
          </p15:clr>
        </p15:guide>
        <p15:guide id="3" orient="horz" pos="912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4B9636B-3D94-EB3D-7CF5-3935240F8C9F}" name="Ramar Bose" initials="RB" userId="S::ramar@edunetfoundation.org::ae727035-80f4-46a2-9b41-59f778a1b49a" providerId="AD"/>
  <p188:author id="{D0A8B7BB-36D1-777B-64C8-9A30C894A727}" name="Rashmi Mishra" initials="RM" userId="S::rmishra@edunetfoundation.org::6469e6c3-66fa-4f4f-9c10-a71ac4161bf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751"/>
    <a:srgbClr val="263570"/>
    <a:srgbClr val="4A9DE2"/>
    <a:srgbClr val="88BFEC"/>
    <a:srgbClr val="F9B1B1"/>
    <a:srgbClr val="B2DE82"/>
    <a:srgbClr val="F57373"/>
    <a:srgbClr val="F03434"/>
    <a:srgbClr val="BC7D00"/>
    <a:srgbClr val="FFBC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3818" autoAdjust="0"/>
  </p:normalViewPr>
  <p:slideViewPr>
    <p:cSldViewPr snapToGrid="0">
      <p:cViewPr varScale="1">
        <p:scale>
          <a:sx n="71" d="100"/>
          <a:sy n="71" d="100"/>
        </p:scale>
        <p:origin x="388" y="44"/>
      </p:cViewPr>
      <p:guideLst>
        <p:guide orient="horz" pos="672"/>
        <p:guide pos="312"/>
        <p:guide orient="horz" pos="91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699836-02B7-459A-AF64-A000817D576C}" type="datetimeFigureOut">
              <a:rPr lang="en-IN" smtClean="0"/>
              <a:t>16 January 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65E4E-ABE4-4C79-8716-B93932D5FB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133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26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88B07-5A8B-12D3-48D5-B8315D13CD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B6700-05A0-7411-109E-A374569B63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488D759-B238-4D1C-A179-63DF885F62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C31F17-191B-CFE4-28A8-DF229B9493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065E4E-ABE4-4C79-8716-B93932D5FBD3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854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40626846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69097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54273-D1B2-B5DA-BF7E-9FF169DF6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EE723-48AC-C184-D51D-DB184D9E4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A217C-58BE-CEDC-FE42-FFECCA161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FA99E-0146-4BD9-9E30-4EB71F3A4207}" type="datetimeFigureOut">
              <a:rPr lang="en-IN" smtClean="0"/>
              <a:t>16 January 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67DFB-4595-5610-E73D-EA112439D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188B-8994-FE2D-E924-64F2FB541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81918-31C6-44C6-A382-2FA557A3F6B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0928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59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GB" smtClean="0"/>
              <a:t>16/01/2026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8856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27107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229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9870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1_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9747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E36FD2-5CF9-42B6-267C-75A9A8826A1C}"/>
              </a:ext>
            </a:extLst>
          </p:cNvPr>
          <p:cNvSpPr/>
          <p:nvPr userDrawn="1"/>
        </p:nvSpPr>
        <p:spPr>
          <a:xfrm>
            <a:off x="0" y="0"/>
            <a:ext cx="10374086" cy="6604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F6CF07-40A9-24A4-F336-0BDA8D93267D}"/>
              </a:ext>
            </a:extLst>
          </p:cNvPr>
          <p:cNvSpPr/>
          <p:nvPr userDrawn="1"/>
        </p:nvSpPr>
        <p:spPr>
          <a:xfrm>
            <a:off x="0" y="6692900"/>
            <a:ext cx="12192000" cy="1651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8" name="Picture 4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66C649D9-DD8B-5B7D-F409-A3797AEF3D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5905" y="91005"/>
            <a:ext cx="1466678" cy="478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7"/>
    </p:custDataLst>
    <p:extLst>
      <p:ext uri="{BB962C8B-B14F-4D97-AF65-F5344CB8AC3E}">
        <p14:creationId xmlns:p14="http://schemas.microsoft.com/office/powerpoint/2010/main" val="347897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5" r:id="rId2"/>
    <p:sldLayoutId id="2147483666" r:id="rId3"/>
    <p:sldLayoutId id="2147483667" r:id="rId4"/>
    <p:sldLayoutId id="2147483668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5179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power-bi/" TargetMode="External"/><Relationship Id="rId7" Type="http://schemas.openxmlformats.org/officeDocument/2006/relationships/hyperlink" Target="https://github.com/rajghosh06-dev/student-ai-workflow/" TargetMode="External"/><Relationship Id="rId2" Type="http://schemas.openxmlformats.org/officeDocument/2006/relationships/hyperlink" Target="https://scikit-learn.org/stable/index.html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opilot.cloud.microsoft/" TargetMode="External"/><Relationship Id="rId5" Type="http://schemas.openxmlformats.org/officeDocument/2006/relationships/hyperlink" Target="https://microsoft.github.io/copilot-studio-resources/" TargetMode="External"/><Relationship Id="rId4" Type="http://schemas.openxmlformats.org/officeDocument/2006/relationships/hyperlink" Target="https://adoption.microsoft.com/en-us/copilot/success-ki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40A069D-B6C2-7B0A-6719-9C65A27E0952}"/>
              </a:ext>
            </a:extLst>
          </p:cNvPr>
          <p:cNvSpPr/>
          <p:nvPr/>
        </p:nvSpPr>
        <p:spPr>
          <a:xfrm>
            <a:off x="-32657" y="3429000"/>
            <a:ext cx="424543" cy="3429000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5C78EFA-3B33-383D-31A6-F48EC0533950}"/>
              </a:ext>
            </a:extLst>
          </p:cNvPr>
          <p:cNvSpPr/>
          <p:nvPr/>
        </p:nvSpPr>
        <p:spPr>
          <a:xfrm>
            <a:off x="0" y="0"/>
            <a:ext cx="228600" cy="3429000"/>
          </a:xfrm>
          <a:prstGeom prst="rect">
            <a:avLst/>
          </a:prstGeom>
          <a:solidFill>
            <a:srgbClr val="2635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7DD7732-9B23-40F7-1FF7-FD50BDC193D8}"/>
              </a:ext>
            </a:extLst>
          </p:cNvPr>
          <p:cNvSpPr/>
          <p:nvPr/>
        </p:nvSpPr>
        <p:spPr>
          <a:xfrm>
            <a:off x="7913913" y="0"/>
            <a:ext cx="4985657" cy="3156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DA2A85-6D5C-2987-0FF8-3AF240456D3B}"/>
              </a:ext>
            </a:extLst>
          </p:cNvPr>
          <p:cNvSpPr/>
          <p:nvPr/>
        </p:nvSpPr>
        <p:spPr>
          <a:xfrm>
            <a:off x="-32657" y="6509659"/>
            <a:ext cx="12888684" cy="348341"/>
          </a:xfrm>
          <a:prstGeom prst="rect">
            <a:avLst/>
          </a:prstGeom>
          <a:solidFill>
            <a:srgbClr val="34A75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A black background with grey text&#10;&#10;AI-generated content may be incorrect.">
            <a:extLst>
              <a:ext uri="{FF2B5EF4-FFF2-40B4-BE49-F238E27FC236}">
                <a16:creationId xmlns:a16="http://schemas.microsoft.com/office/drawing/2014/main" id="{4D362339-2CD4-BEA9-8BCD-81A300A3C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04" y="316620"/>
            <a:ext cx="1725854" cy="56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0" y="0"/>
            <a:ext cx="12191999" cy="68573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F837936-4230-3A98-A2A1-6E77E027B36D}"/>
              </a:ext>
            </a:extLst>
          </p:cNvPr>
          <p:cNvSpPr>
            <a:spLocks noGrp="1"/>
          </p:cNvSpPr>
          <p:nvPr/>
        </p:nvSpPr>
        <p:spPr>
          <a:xfrm>
            <a:off x="517379" y="1343054"/>
            <a:ext cx="4746772" cy="25067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b="1" kern="1200" dirty="0">
                <a:latin typeface="+mj-lt"/>
                <a:ea typeface="+mj-ea"/>
                <a:cs typeface="+mj-cs"/>
              </a:rPr>
              <a:t>CAPSTONE </a:t>
            </a:r>
            <a:r>
              <a:rPr lang="en-US" sz="2800" b="1" dirty="0"/>
              <a:t>PROJECT</a:t>
            </a:r>
            <a:endParaRPr lang="en-US" sz="5100" dirty="0">
              <a:latin typeface="Aptos"/>
            </a:endParaRPr>
          </a:p>
          <a:p>
            <a:pPr algn="l"/>
            <a:br>
              <a:rPr lang="en-US" sz="5100" b="1" dirty="0"/>
            </a:br>
            <a:r>
              <a:rPr lang="en-US" sz="2400" b="1" cap="all" dirty="0">
                <a:latin typeface="Aptos"/>
              </a:rPr>
              <a:t>AI-Powered Student Performance Workflow</a:t>
            </a:r>
            <a:endParaRPr lang="en-US" sz="5100" dirty="0">
              <a:latin typeface="Aptos"/>
            </a:endParaRPr>
          </a:p>
          <a:p>
            <a:pPr algn="l"/>
            <a:endParaRPr lang="en-US" sz="5100" b="1" kern="12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A663A0C-3931-F8E6-391C-2FF1FDBB09CD}"/>
              </a:ext>
            </a:extLst>
          </p:cNvPr>
          <p:cNvSpPr>
            <a:spLocks noGrp="1"/>
          </p:cNvSpPr>
          <p:nvPr/>
        </p:nvSpPr>
        <p:spPr>
          <a:xfrm>
            <a:off x="594127" y="3739889"/>
            <a:ext cx="4670024" cy="23650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1600" b="1" cap="all" dirty="0"/>
              <a:t>Presented By</a:t>
            </a:r>
            <a:endParaRPr lang="en-US" sz="1600" cap="all" dirty="0"/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Student Name: RISHIT GHOSH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College Name: GEETHANJALI COLLEGE OF ENGINEERING AND TECHNOLOGY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Department: CSE – AI&amp;ML</a:t>
            </a:r>
          </a:p>
          <a:p>
            <a:pPr algn="l">
              <a:spcAft>
                <a:spcPts val="600"/>
              </a:spcAft>
            </a:pPr>
            <a:r>
              <a:rPr lang="en-US" sz="1600" b="1" cap="all" dirty="0"/>
              <a:t>Email ID: </a:t>
            </a:r>
            <a:r>
              <a:rPr lang="en-US" sz="1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rishitghosh06@gmail.com</a:t>
            </a:r>
            <a:endParaRPr lang="en-US" sz="1600" b="1" cap="all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03334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7BEC-26CE-96DB-DC10-B2897FA51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References:</a:t>
            </a:r>
            <a:endParaRPr lang="en-US" sz="4000"/>
          </a:p>
        </p:txBody>
      </p:sp>
      <p:sp>
        <p:nvSpPr>
          <p:cNvPr id="19" name="Rectangle 16">
            <a:extLst>
              <a:ext uri="{FF2B5EF4-FFF2-40B4-BE49-F238E27FC236}">
                <a16:creationId xmlns:a16="http://schemas.microsoft.com/office/drawing/2014/main" id="{466AE3A6-EB6C-CDAD-EF63-4A90B3B9D4C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0967" y="1955226"/>
            <a:ext cx="954139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 Documentation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https://scikit-learn.org/stable/index.html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Power BI Official Docs (Microsoft Learn)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https://learn.microsoft.com/en-us/power-bi/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Microsoft Copilot Resources: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Copilot Success Kit: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https://adoption.microsoft.com/en-us/copilot/success-kit/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Copilot Studio Resources: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https://microsoft.github.io/copilot-studio-resources/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47675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Microsoft 365 Copilot Chat: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6"/>
              </a:rPr>
              <a:t>https://copilot.cloud.microsoft/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Repository -&gt;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7"/>
              </a:rPr>
              <a:t>https://github.com/rajghosh06-dev/student-ai-workflow/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700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143E5-DB51-E32C-9252-0ED5EF2884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E97B5AD-3B10-086C-32EF-8A2EAD5287C2}"/>
              </a:ext>
            </a:extLst>
          </p:cNvPr>
          <p:cNvSpPr txBox="1">
            <a:spLocks/>
          </p:cNvSpPr>
          <p:nvPr/>
        </p:nvSpPr>
        <p:spPr>
          <a:xfrm>
            <a:off x="314324" y="6312352"/>
            <a:ext cx="3724275" cy="295275"/>
          </a:xfrm>
          <a:prstGeom prst="rect">
            <a:avLst/>
          </a:prstGeom>
        </p:spPr>
        <p:txBody>
          <a:bodyPr/>
          <a:lstStyle>
            <a:lvl1pPr marL="228611" indent="-228611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1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5325" indent="-190510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62038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6853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6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7648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81299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114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90930" indent="-152408" algn="l" defTabSz="60963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3736" indent="-173736">
              <a:buFont typeface="Arial" pitchFamily="34" charset="0"/>
              <a:buNone/>
            </a:pPr>
            <a:endParaRPr lang="en-US" sz="1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AFC7433E-E155-E68D-4C00-FCB38967C6F9}"/>
              </a:ext>
            </a:extLst>
          </p:cNvPr>
          <p:cNvSpPr txBox="1">
            <a:spLocks/>
          </p:cNvSpPr>
          <p:nvPr/>
        </p:nvSpPr>
        <p:spPr>
          <a:xfrm>
            <a:off x="3247621" y="3009471"/>
            <a:ext cx="5696757" cy="839057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ctr" defTabSz="609630" rtl="0" eaLnBrk="1" latinLnBrk="0" hangingPunct="1">
              <a:spcBef>
                <a:spcPct val="0"/>
              </a:spcBef>
              <a:buNone/>
              <a:defRPr sz="2933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>
                <a:solidFill>
                  <a:srgbClr val="002060"/>
                </a:solidFill>
                <a:latin typeface="Arial"/>
                <a:cs typeface="Arial"/>
              </a:rPr>
              <a:t>Thank You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4460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E0E59-694D-9DFE-4488-37D5F2F4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9850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5400" b="1" cap="all" dirty="0">
                <a:latin typeface="Arial"/>
                <a:cs typeface="Arial"/>
              </a:rPr>
              <a:t>OUTLINE: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4173D-62A9-AF06-B476-EEB82708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387" y="1822228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Problem Statement </a:t>
            </a:r>
            <a:r>
              <a:rPr lang="en-US" sz="2200">
                <a:latin typeface="Arial"/>
                <a:cs typeface="Arial"/>
              </a:rPr>
              <a:t>(Should not include solution)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Proposed System/Solution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System Development Approach </a:t>
            </a:r>
            <a:r>
              <a:rPr lang="en-US" sz="2200">
                <a:latin typeface="Arial"/>
                <a:cs typeface="Arial"/>
              </a:rPr>
              <a:t>(Technology Used) </a:t>
            </a: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Algorithm &amp; Deployment  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Result (Output Image)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Conclusion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Future Scope</a:t>
            </a:r>
            <a:endParaRPr lang="en-US" sz="2200">
              <a:latin typeface="Arial"/>
              <a:cs typeface="Arial"/>
            </a:endParaRPr>
          </a:p>
          <a:p>
            <a:pPr marL="305435" indent="-305435">
              <a:spcBef>
                <a:spcPct val="20000"/>
              </a:spcBef>
              <a:spcAft>
                <a:spcPts val="600"/>
              </a:spcAft>
            </a:pPr>
            <a:r>
              <a:rPr lang="en-US" sz="2200" b="1">
                <a:latin typeface="Arial"/>
                <a:cs typeface="Arial"/>
              </a:rPr>
              <a:t>References</a:t>
            </a:r>
            <a:endParaRPr lang="en-US" sz="2200">
              <a:latin typeface="Arial"/>
              <a:cs typeface="Arial"/>
            </a:endParaRPr>
          </a:p>
          <a:p>
            <a:endParaRPr lang="en-GB" sz="2200">
              <a:latin typeface="Aptos" panose="020B0004020202020204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7874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B35C-A00A-C6C7-8532-576758ED4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Problem Statement: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8C97F-5AC9-F1CA-3CCC-090D5B139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12" y="1715071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/>
              <a:t>Generally used, student performance evaluation is mostly rule-based (pass/fail decided by marks threshold).  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This approach:</a:t>
            </a:r>
          </a:p>
          <a:p>
            <a:r>
              <a:rPr lang="en-US" sz="2200" dirty="0"/>
              <a:t>Does not account for predictive insights  </a:t>
            </a:r>
          </a:p>
          <a:p>
            <a:r>
              <a:rPr lang="en-US" sz="2200" dirty="0"/>
              <a:t>Lacks automation in reporting  </a:t>
            </a:r>
          </a:p>
          <a:p>
            <a:r>
              <a:rPr lang="en-US" sz="2200" dirty="0"/>
              <a:t>Provides limited comparative analysis  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Challenge: Can we build a workflow that predicts student outcomes using AI/ML and integrates them into a dashboard for analysis?</a:t>
            </a:r>
          </a:p>
        </p:txBody>
      </p:sp>
    </p:spTree>
    <p:extLst>
      <p:ext uri="{BB962C8B-B14F-4D97-AF65-F5344CB8AC3E}">
        <p14:creationId xmlns:p14="http://schemas.microsoft.com/office/powerpoint/2010/main" val="33729142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7B4B1-584E-2479-D762-2265C7398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Proposed Solution: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7202D-4065-DDD7-98F1-4291C536D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075" y="1304306"/>
            <a:ext cx="10515600" cy="4251960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Python ML Pipeline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Build predictive models to forecast pass/fail outcomes and grade distributions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Enable data-driven insights beyond static thresholds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Power BI Dashboard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Compare rule-based vs AI-driven predictions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Provide interactive visualizations for deeper analysis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Copilot Integration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Support in workflow design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Assist with repository organization and documentation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Enhance collaboration and productivity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1600" b="1" dirty="0"/>
              <a:t>Future Extension: Power Automate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Automate scheduled data refreshes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1400" dirty="0"/>
              <a:t>Streamline report distribution to stakeholders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AB2C57-26C6-DFE6-67A6-19C2D46F09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1928" y="4555021"/>
            <a:ext cx="3144843" cy="18462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88ACCA-C585-85BA-69F7-0E479EDC1F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81" y="4555021"/>
            <a:ext cx="3144842" cy="184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2D15-41B4-89C1-0EA3-03BC9FA16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99528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System  Approach: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7E8EE-7F26-D809-3523-C58876935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04" y="1237129"/>
            <a:ext cx="10515600" cy="5378824"/>
          </a:xfrm>
        </p:spPr>
        <p:txBody>
          <a:bodyPr vert="horz" lIns="91440" tIns="45720" rIns="91440" bIns="45720" rtlCol="0">
            <a:normAutofit fontScale="40000" lnSpcReduction="20000"/>
          </a:bodyPr>
          <a:lstStyle/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System Requirements: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Python 3.11</a:t>
            </a:r>
            <a:r>
              <a:rPr lang="en-GB" sz="2200" dirty="0"/>
              <a:t> → Used for data preprocessing, model training, and prediction pipeline.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Power BI Desktop</a:t>
            </a:r>
            <a:r>
              <a:rPr lang="en-GB" sz="2200" dirty="0"/>
              <a:t> → Used for visualization of both rule‑based and AI‑based results.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Libraries Used: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pandas</a:t>
            </a:r>
            <a:r>
              <a:rPr lang="en-GB" sz="2200" dirty="0"/>
              <a:t> → Data cleaning, preprocessing, and tabular manipulation.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/>
              <a:t>scikit‑learn</a:t>
            </a:r>
            <a:r>
              <a:rPr lang="en-GB" sz="2200" dirty="0"/>
              <a:t> → Training the ML classifier (Logistic Regression) and generating predictions.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 err="1"/>
              <a:t>joblib</a:t>
            </a:r>
            <a:r>
              <a:rPr lang="en-GB" sz="2200" b="1" dirty="0"/>
              <a:t> </a:t>
            </a:r>
            <a:r>
              <a:rPr lang="en-GB" sz="2200" dirty="0"/>
              <a:t>→ Saving and loading the trained model (</a:t>
            </a:r>
            <a:r>
              <a:rPr lang="en-GB" sz="2200" i="1" dirty="0" err="1"/>
              <a:t>pass_classifier.pkl</a:t>
            </a:r>
            <a:r>
              <a:rPr lang="en-GB" sz="2200" dirty="0"/>
              <a:t>) for reuse.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b="1" dirty="0" err="1"/>
              <a:t>openpyxl</a:t>
            </a:r>
            <a:r>
              <a:rPr lang="en-GB" sz="2200" dirty="0"/>
              <a:t> → Reading/writing Excel files for raw student marks dataset.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Workflow Structure: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Raw Data (Excel[</a:t>
            </a:r>
            <a:r>
              <a:rPr lang="en-GB" sz="2200" i="1" dirty="0"/>
              <a:t>.xlsx</a:t>
            </a:r>
            <a:r>
              <a:rPr lang="en-GB" sz="2200" dirty="0"/>
              <a:t>])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Student marks dataset collected in </a:t>
            </a:r>
            <a:r>
              <a:rPr lang="en-GB" sz="2200" i="1" dirty="0"/>
              <a:t>.xlsx</a:t>
            </a:r>
            <a:r>
              <a:rPr lang="en-GB" sz="2200" dirty="0"/>
              <a:t> format.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Stored in </a:t>
            </a:r>
            <a:r>
              <a:rPr lang="en-GB" sz="2200" i="1" dirty="0"/>
              <a:t>data/raw/</a:t>
            </a:r>
            <a:r>
              <a:rPr lang="en-GB" sz="22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Processed Predictions (CSV)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Data cleaned and passed through ML pipeline.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Predictions (pass/fail, grade) exported to </a:t>
            </a:r>
            <a:r>
              <a:rPr lang="en-GB" sz="2200" i="1" dirty="0"/>
              <a:t>data/processed/student_predictions_latest.csv</a:t>
            </a:r>
            <a:r>
              <a:rPr lang="en-GB" sz="22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Trained Model (PKL)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Logistic Regression model trained on historical marks.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Saved as </a:t>
            </a:r>
            <a:r>
              <a:rPr lang="en-GB" sz="2200" i="1" dirty="0"/>
              <a:t>models/</a:t>
            </a:r>
            <a:r>
              <a:rPr lang="en-GB" sz="2200" i="1" dirty="0" err="1"/>
              <a:t>pass_classifier.pkl</a:t>
            </a:r>
            <a:r>
              <a:rPr lang="en-GB" sz="2200" dirty="0"/>
              <a:t> for reproducibility.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Dashboard Visualization (PBIX)</a:t>
            </a:r>
          </a:p>
          <a:p>
            <a:pPr marL="806450" indent="-34290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GB" sz="2200" dirty="0"/>
              <a:t>Power BI dashboard integrates both rule‑based and AI predictions.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Two pages: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Marks &amp; Result Analysis (rule‑based)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AI Predictions &amp; Comparative Analysis (ML‑based)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GB" sz="3500" b="1" dirty="0"/>
              <a:t>Final Flow: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</a:pPr>
            <a:r>
              <a:rPr lang="en-GB" sz="2200" dirty="0"/>
              <a:t>Raw Data → Preprocessing → ML Model Training → Predictions Export → Power BI Dashboard Visualization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09665F-437A-441C-B10E-19A0189687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251" y="3084968"/>
            <a:ext cx="3296619" cy="18248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9F39C6D-EC08-56E4-295F-35890F31A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25091"/>
            <a:ext cx="2449302" cy="19269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A45B140-D7EA-3DDA-8D9D-66802F21E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563" y="4966684"/>
            <a:ext cx="3296619" cy="165485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15A3FC0-FD19-3F26-02D1-DACB2E9564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563" y="1022038"/>
            <a:ext cx="3296619" cy="2006105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D8309EC-609E-78C2-15C7-84C1442AD3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88127" y="4276165"/>
            <a:ext cx="2175184" cy="117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25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DBEE6-616C-2711-86DB-C62E77D17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8659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Algorithm &amp; Deployment: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07410-DE3D-5F62-F9D7-11EAEA92F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246094"/>
            <a:ext cx="8931088" cy="5423647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Algorithm Selection:</a:t>
            </a:r>
            <a:endParaRPr lang="en-US" sz="1000" b="1" dirty="0"/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project uses a Logistic Regression classifier.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algorithm was chosen because it is simple, interpretable, and effective for binary classification tasks such as predicting whether a student will pass (1) or fail (0).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Logistic Regression also provides probability scores, which can be useful for understanding confidence in predictions.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Data Input: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input dataset consists of student marks stored in Excel format.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Each record includes subject-wise marks and a rule-based pass/fail outcome.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dataset forms the basis for training and testing the machine learning model.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Training Process: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Preprocessing → Clean the dataset, handle missing values, and prepare features.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Model Training → Apply Logistic Regression using scikit-learn.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Model Saving → Export the trained model as </a:t>
            </a:r>
            <a:r>
              <a:rPr lang="en-US" sz="1000" i="1" dirty="0" err="1"/>
              <a:t>pass_classifier.pkl</a:t>
            </a:r>
            <a:r>
              <a:rPr lang="en-US" sz="1000" dirty="0"/>
              <a:t> using </a:t>
            </a:r>
            <a:r>
              <a:rPr lang="en-US" sz="1000" dirty="0" err="1"/>
              <a:t>joblib</a:t>
            </a:r>
            <a:r>
              <a:rPr lang="en-US" sz="1000" dirty="0"/>
              <a:t>.</a:t>
            </a:r>
          </a:p>
          <a:p>
            <a:pPr marL="538163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This ensures reproducibility and allows the model to be reused without retraining.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Prediction Process: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Pipeline Execution → Run run_pipeline.py to load the saved model.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Generate Predictions → Predict pass/fail outcomes and assign grades (A/B/C).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Export Results → Save predictions into </a:t>
            </a:r>
            <a:r>
              <a:rPr lang="en-US" sz="1000" i="1" dirty="0"/>
              <a:t>student_predictions_latest.csv</a:t>
            </a:r>
            <a:r>
              <a:rPr lang="en-US" sz="1000" dirty="0"/>
              <a:t>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Integration → Load the CSV into Power BI for visualization and comparative analysis.</a:t>
            </a:r>
          </a:p>
          <a:p>
            <a:pPr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600" b="1" dirty="0"/>
              <a:t>Deployment: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The Power BI dashboard is refreshed with the latest predictions.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Two pages are maintained:</a:t>
            </a:r>
          </a:p>
          <a:p>
            <a:pPr marL="538163" indent="-28575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Marks &amp; Result Analysis → Rule-based evaluation.</a:t>
            </a:r>
          </a:p>
          <a:p>
            <a:pPr marL="538163" indent="-285750">
              <a:spcBef>
                <a:spcPct val="20000"/>
              </a:spcBef>
              <a:spcAft>
                <a:spcPts val="600"/>
              </a:spcAft>
              <a:buFont typeface="Wingdings" panose="05000000000000000000" pitchFamily="2" charset="2"/>
              <a:buChar char="q"/>
            </a:pPr>
            <a:r>
              <a:rPr lang="en-US" sz="1000" dirty="0"/>
              <a:t>AI Predictions &amp; Comparative Analysis → ML-driven outcomes.</a:t>
            </a:r>
          </a:p>
          <a:p>
            <a:pPr marL="358775">
              <a:spcBef>
                <a:spcPct val="20000"/>
              </a:spcBef>
              <a:spcAft>
                <a:spcPts val="600"/>
              </a:spcAft>
            </a:pPr>
            <a:r>
              <a:rPr lang="en-US" sz="1000" dirty="0"/>
              <a:t>This deployment ensures that both traditional and AI-based insights are available in a single, interactive interface.</a:t>
            </a:r>
            <a:endParaRPr lang="en-GB" sz="1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F069B-BE3F-DC5E-C3AF-E5667EAD8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836" y="4313225"/>
            <a:ext cx="4077785" cy="23981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AEB981-8688-640D-227D-89CA2FEC7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836" y="1939432"/>
            <a:ext cx="3961905" cy="233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8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756E-D4E1-5A9A-636A-7FA06EC39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91" y="603250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Result: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02C9B-C4AF-D0DB-DE74-862D981200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137" y="1266031"/>
            <a:ext cx="10515600" cy="103359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Franklin Gothic Book"/>
              </a:rPr>
              <a:t>The dashboards clearly show rule‑based vs AI‑predicted outcomes with KPIs, charts, and student‑level tables. Comparative analysis highlights how the ML model aligns with traditional evaluation while adding predictive insights.</a:t>
            </a:r>
            <a:endParaRPr lang="en-US" sz="22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F9F65BA-1A0A-7183-62E7-107813CA8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060" y="2845079"/>
            <a:ext cx="5112306" cy="29677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8F81F3-DB02-6AB2-BDAD-841518B2CC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31" y="2841812"/>
            <a:ext cx="5112308" cy="29712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82391E-42D4-C44F-0EF5-9CE819D4FDF9}"/>
              </a:ext>
            </a:extLst>
          </p:cNvPr>
          <p:cNvSpPr txBox="1"/>
          <p:nvPr/>
        </p:nvSpPr>
        <p:spPr>
          <a:xfrm>
            <a:off x="1299882" y="5979459"/>
            <a:ext cx="3845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Marks &amp; Result Analysis (Rule-based)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1F163A-4A1F-8E39-35E3-35F05DB671DB}"/>
              </a:ext>
            </a:extLst>
          </p:cNvPr>
          <p:cNvSpPr txBox="1"/>
          <p:nvPr/>
        </p:nvSpPr>
        <p:spPr>
          <a:xfrm>
            <a:off x="6920753" y="5979459"/>
            <a:ext cx="3932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AI Predictions &amp; Comparative Analysis</a:t>
            </a:r>
          </a:p>
        </p:txBody>
      </p:sp>
    </p:spTree>
    <p:extLst>
      <p:ext uri="{BB962C8B-B14F-4D97-AF65-F5344CB8AC3E}">
        <p14:creationId xmlns:p14="http://schemas.microsoft.com/office/powerpoint/2010/main" val="5874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396BB-D4E8-514D-53F4-27AADA666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Conclusion: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89DDB-698E-B624-5621-F9D79482F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589" y="1622391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>
                <a:latin typeface="Franklin Gothic Book"/>
              </a:rPr>
              <a:t>Designed and implemented a modular workflow for student performance analysis using Python and Power BI.</a:t>
            </a:r>
          </a:p>
          <a:p>
            <a:r>
              <a:rPr lang="en-US" sz="2200" dirty="0">
                <a:latin typeface="Franklin Gothic Book"/>
              </a:rPr>
              <a:t>Built a Logistic Regression model to predict pass/fail outcomes and grades from student marks.</a:t>
            </a:r>
          </a:p>
          <a:p>
            <a:r>
              <a:rPr lang="en-US" sz="2200" dirty="0">
                <a:latin typeface="Franklin Gothic Book"/>
              </a:rPr>
              <a:t>Developed dashboards that provide comparative insights between rule‑based evaluation and AI predictions.</a:t>
            </a:r>
          </a:p>
          <a:p>
            <a:r>
              <a:rPr lang="en-US" sz="2200" dirty="0">
                <a:latin typeface="Franklin Gothic Book"/>
              </a:rPr>
              <a:t>Ensured the workflow is reproducible, well‑structured, and ready for extension with automation or advanced models.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45309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403C0-6D6C-CF0D-D01B-94F3DED1D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48" y="606334"/>
            <a:ext cx="10515600" cy="1325563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en-US" sz="4000" b="1" cap="all">
                <a:latin typeface="Arial"/>
                <a:cs typeface="Arial"/>
              </a:rPr>
              <a:t>Future scope: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2C79AB-5BF9-3911-CAE8-5E44B0DF2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071" y="130443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Power Automate Integration → Automate report generation and scheduled dashboard refresh, reducing manual effort.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Dataset Expansion → Include additional features such as attendance, assignments, and demographics to improve prediction accuracy.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Advanced ML Models → Experiment with Random Forest, </a:t>
            </a:r>
            <a:r>
              <a:rPr lang="en-US" sz="2200" dirty="0" err="1">
                <a:latin typeface="Franklin Gothic Book"/>
              </a:rPr>
              <a:t>XGBoost</a:t>
            </a:r>
            <a:r>
              <a:rPr lang="en-US" sz="2200" dirty="0">
                <a:latin typeface="Franklin Gothic Book"/>
              </a:rPr>
              <a:t>, or ensemble methods for higher performance and deeper insights.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Online Deployment → Publish dashboards via Power BI Service for accessibility across devices and real-time collaboration.</a:t>
            </a:r>
          </a:p>
          <a:p>
            <a:pPr>
              <a:spcBef>
                <a:spcPct val="20000"/>
              </a:spcBef>
              <a:spcAft>
                <a:spcPts val="600"/>
              </a:spcAft>
            </a:pPr>
            <a:r>
              <a:rPr lang="en-US" sz="2200" dirty="0">
                <a:latin typeface="Franklin Gothic Book"/>
              </a:rPr>
              <a:t>Copilot Studio Integration  → Build AI agents that can answer queries, provide insights, and interact with the dashboard dynamically.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7441996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1_OFFICE THEME" val="TmdBxN3j"/>
  <p:tag name="ARTICULATE_PROJECT_OPEN" val="0"/>
  <p:tag name="ARTICULATE_SLIDE_COUNT" val="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1047</Words>
  <Application>Microsoft Office PowerPoint</Application>
  <PresentationFormat>Widescreen</PresentationFormat>
  <Paragraphs>116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Aptos</vt:lpstr>
      <vt:lpstr>Arial</vt:lpstr>
      <vt:lpstr>Calibri</vt:lpstr>
      <vt:lpstr>Franklin Gothic Book</vt:lpstr>
      <vt:lpstr>Wingdings</vt:lpstr>
      <vt:lpstr>1_Office Theme</vt:lpstr>
      <vt:lpstr>Custom Design</vt:lpstr>
      <vt:lpstr>PowerPoint Presentation</vt:lpstr>
      <vt:lpstr>OUTLINE:</vt:lpstr>
      <vt:lpstr>Problem Statement:</vt:lpstr>
      <vt:lpstr>Proposed Solution:</vt:lpstr>
      <vt:lpstr>System  Approach:</vt:lpstr>
      <vt:lpstr>Algorithm &amp; Deployment:</vt:lpstr>
      <vt:lpstr>Result:</vt:lpstr>
      <vt:lpstr>Conclusion:</vt:lpstr>
      <vt:lpstr>Future scope:</vt:lpstr>
      <vt:lpstr>References: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Vikrant Nath Nagar</dc:creator>
  <cp:lastModifiedBy>RISHIT GHOSH</cp:lastModifiedBy>
  <cp:revision>122</cp:revision>
  <dcterms:created xsi:type="dcterms:W3CDTF">2024-05-21T11:55:07Z</dcterms:created>
  <dcterms:modified xsi:type="dcterms:W3CDTF">2026-01-16T16:19:10Z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8775663C-0243-495A-BCAB-F653BDE41EC7</vt:lpwstr>
  </property>
  <property fmtid="{D5CDD505-2E9C-101B-9397-08002B2CF9AE}" pid="3" name="ArticulatePath">
    <vt:lpwstr>https://edunetfoundationorg-my.sharepoint.com/personal/kaisar_edunetfoundation_org/Documents/Beutified ppt/MSITI/Micro Degree/Content/Module 4 Data Science/PPT/1. Introduction to Data Science</vt:lpwstr>
  </property>
</Properties>
</file>